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81" r:id="rId19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авоъгъл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авоъгъл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 съединение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аво съединение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авоъгъл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0" name="Контейнер за долния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bg-BG"/>
          </a:p>
        </p:txBody>
      </p:sp>
      <p:sp>
        <p:nvSpPr>
          <p:cNvPr id="9" name="Правоъгъл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аво съединение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аво съединение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аво съединение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авоъгъл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аво съединение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2" name="Текстов контейне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4" name="Текстов контейне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6" name="Контейнер за 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8" name="Право съединение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 съединение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Контейнер за съдържани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21" name="Контейнер за 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22" name="Контейнер за номер на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3" name="Контейнер за долния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10" name="Право съединение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 съединение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аво съединение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аво съединение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Контейнер за 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18" name="Контейнер за номер на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  <p:sp>
        <p:nvSpPr>
          <p:cNvPr id="21" name="Контейнер за долния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bg-BG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аво съединение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B35730-BCF4-4396-B8B9-CDCD4DB8B04E}" type="datetimeFigureOut">
              <a:rPr lang="bg-BG" smtClean="0"/>
              <a:pPr/>
              <a:t>29.6.2022 г.</a:t>
            </a:fld>
            <a:endParaRPr lang="bg-BG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Право съединение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аво съединение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 съединение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BF4BC6A-F2F2-4189-84A7-90C3E52F200B}" type="slidenum">
              <a:rPr lang="bg-BG" smtClean="0"/>
              <a:pPr/>
              <a:t>‹#›</a:t>
            </a:fld>
            <a:endParaRPr lang="bg-B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714348" y="3714752"/>
            <a:ext cx="8143932" cy="2738584"/>
          </a:xfrm>
        </p:spPr>
        <p:txBody>
          <a:bodyPr>
            <a:normAutofit/>
          </a:bodyPr>
          <a:lstStyle/>
          <a:p>
            <a:pPr algn="ctr"/>
            <a:r>
              <a:rPr lang="bg-BG" dirty="0" smtClean="0"/>
              <a:t>Иновативен урок по краснопис и правопис </a:t>
            </a:r>
            <a:r>
              <a:rPr lang="bg-BG" smtClean="0"/>
              <a:t>в </a:t>
            </a:r>
            <a:r>
              <a:rPr lang="bg-BG" smtClean="0"/>
              <a:t>шести </a:t>
            </a:r>
            <a:r>
              <a:rPr lang="bg-BG" dirty="0" smtClean="0"/>
              <a:t>клас</a:t>
            </a:r>
            <a:br>
              <a:rPr lang="bg-BG" dirty="0" smtClean="0"/>
            </a:br>
            <a:r>
              <a:rPr lang="bg-BG" dirty="0" smtClean="0"/>
              <a:t>ОУ,,Неофит рилски”, </a:t>
            </a:r>
            <a:r>
              <a:rPr lang="bg-BG" dirty="0" err="1" smtClean="0"/>
              <a:t>гр.килифарево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dirty="0"/>
              <a:t/>
            </a:r>
            <a:br>
              <a:rPr lang="bg-BG" dirty="0"/>
            </a:br>
            <a:r>
              <a:rPr lang="bg-BG" dirty="0" smtClean="0"/>
              <a:t>учител: Радослав Тотев</a:t>
            </a:r>
            <a:endParaRPr lang="bg-BG" dirty="0"/>
          </a:p>
        </p:txBody>
      </p:sp>
      <p:pic>
        <p:nvPicPr>
          <p:cNvPr id="1026" name="Picture 2" descr="C:\Users\totew_90\Downloads\U_5007239085385029699_origin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54474"/>
            <a:ext cx="7072362" cy="33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664371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Под </a:t>
            </a:r>
            <a:r>
              <a:rPr lang="ru-RU" sz="3800" i="1" dirty="0" err="1" smtClean="0">
                <a:latin typeface="Monotype Corsiva" pitchFamily="66" charset="0"/>
              </a:rPr>
              <a:t>твоето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крило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растял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съм</a:t>
            </a:r>
            <a:r>
              <a:rPr lang="ru-RU" sz="38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наяквал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съм</a:t>
            </a:r>
            <a:r>
              <a:rPr lang="ru-RU" sz="3800" i="1" dirty="0" smtClean="0">
                <a:latin typeface="Monotype Corsiva" pitchFamily="66" charset="0"/>
              </a:rPr>
              <a:t> под </a:t>
            </a:r>
            <a:r>
              <a:rPr lang="ru-RU" sz="3800" i="1" dirty="0" err="1" smtClean="0">
                <a:latin typeface="Monotype Corsiva" pitchFamily="66" charset="0"/>
              </a:rPr>
              <a:t>грижи</a:t>
            </a:r>
            <a:r>
              <a:rPr lang="ru-RU" sz="3800" i="1" dirty="0" smtClean="0">
                <a:latin typeface="Monotype Corsiva" pitchFamily="66" charset="0"/>
              </a:rPr>
              <a:t> мили,</a:t>
            </a: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от </a:t>
            </a:r>
            <a:r>
              <a:rPr lang="ru-RU" sz="3800" i="1" dirty="0" err="1" smtClean="0">
                <a:latin typeface="Monotype Corsiva" pitchFamily="66" charset="0"/>
              </a:rPr>
              <a:t>твойта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реч</a:t>
            </a:r>
            <a:r>
              <a:rPr lang="ru-RU" sz="3800" i="1" dirty="0" smtClean="0">
                <a:latin typeface="Monotype Corsiva" pitchFamily="66" charset="0"/>
              </a:rPr>
              <a:t> и взор черпал </a:t>
            </a:r>
            <a:r>
              <a:rPr lang="ru-RU" sz="3800" i="1" dirty="0" err="1" smtClean="0">
                <a:latin typeface="Monotype Corsiva" pitchFamily="66" charset="0"/>
              </a:rPr>
              <a:t>съм</a:t>
            </a:r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и </a:t>
            </a:r>
            <a:r>
              <a:rPr lang="ru-RU" sz="3800" i="1" dirty="0" err="1" smtClean="0">
                <a:latin typeface="Monotype Corsiva" pitchFamily="66" charset="0"/>
              </a:rPr>
              <a:t>радост</a:t>
            </a:r>
            <a:r>
              <a:rPr lang="ru-RU" sz="3800" i="1" dirty="0" smtClean="0">
                <a:latin typeface="Monotype Corsiva" pitchFamily="66" charset="0"/>
              </a:rPr>
              <a:t>, </a:t>
            </a:r>
            <a:r>
              <a:rPr lang="ru-RU" sz="3800" i="1" dirty="0" err="1" smtClean="0">
                <a:latin typeface="Monotype Corsiva" pitchFamily="66" charset="0"/>
              </a:rPr>
              <a:t>и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духовни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сили</a:t>
            </a:r>
            <a:r>
              <a:rPr lang="ru-RU" sz="3800" i="1" dirty="0" smtClean="0">
                <a:latin typeface="Monotype Corsiva" pitchFamily="66" charset="0"/>
              </a:rPr>
              <a:t>.</a:t>
            </a:r>
          </a:p>
          <a:p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Душата</a:t>
            </a:r>
            <a:r>
              <a:rPr lang="ru-RU" sz="3800" i="1" dirty="0" smtClean="0">
                <a:latin typeface="Monotype Corsiva" pitchFamily="66" charset="0"/>
              </a:rPr>
              <a:t> ми от </a:t>
            </a:r>
            <a:r>
              <a:rPr lang="ru-RU" sz="3800" i="1" dirty="0" err="1" smtClean="0">
                <a:latin typeface="Monotype Corsiva" pitchFamily="66" charset="0"/>
              </a:rPr>
              <a:t>теб</a:t>
            </a:r>
            <a:r>
              <a:rPr lang="ru-RU" sz="3800" i="1" dirty="0" smtClean="0">
                <a:latin typeface="Monotype Corsiva" pitchFamily="66" charset="0"/>
              </a:rPr>
              <a:t> научи</a:t>
            </a: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да </a:t>
            </a:r>
            <a:r>
              <a:rPr lang="ru-RU" sz="3800" i="1" dirty="0" err="1" smtClean="0">
                <a:latin typeface="Monotype Corsiva" pitchFamily="66" charset="0"/>
              </a:rPr>
              <a:t>мрази</a:t>
            </a:r>
            <a:r>
              <a:rPr lang="ru-RU" sz="3800" i="1" dirty="0" smtClean="0">
                <a:latin typeface="Monotype Corsiva" pitchFamily="66" charset="0"/>
              </a:rPr>
              <a:t>, </a:t>
            </a:r>
            <a:r>
              <a:rPr lang="ru-RU" sz="3800" i="1" dirty="0" err="1" smtClean="0">
                <a:latin typeface="Monotype Corsiva" pitchFamily="66" charset="0"/>
              </a:rPr>
              <a:t>да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обича</a:t>
            </a:r>
            <a:r>
              <a:rPr lang="ru-RU" sz="3800" i="1" dirty="0" smtClean="0">
                <a:latin typeface="Monotype Corsiva" pitchFamily="66" charset="0"/>
              </a:rPr>
              <a:t> страстно,</a:t>
            </a: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от </a:t>
            </a:r>
            <a:r>
              <a:rPr lang="ru-RU" sz="3800" i="1" dirty="0" err="1" smtClean="0">
                <a:latin typeface="Monotype Corsiva" pitchFamily="66" charset="0"/>
              </a:rPr>
              <a:t>твоята</a:t>
            </a:r>
            <a:r>
              <a:rPr lang="ru-RU" sz="3800" i="1" dirty="0" smtClean="0">
                <a:latin typeface="Monotype Corsiva" pitchFamily="66" charset="0"/>
              </a:rPr>
              <a:t> душа засучи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любов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към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всичко</a:t>
            </a:r>
            <a:r>
              <a:rPr lang="ru-RU" sz="3800" i="1" dirty="0" smtClean="0">
                <a:latin typeface="Monotype Corsiva" pitchFamily="66" charset="0"/>
              </a:rPr>
              <a:t>, тук прекрасно.</a:t>
            </a:r>
          </a:p>
          <a:p>
            <a:pPr>
              <a:buNone/>
            </a:pPr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ме</a:t>
            </a:r>
            <a:r>
              <a:rPr lang="ru-RU" sz="3800" i="1" dirty="0" smtClean="0">
                <a:latin typeface="Monotype Corsiva" pitchFamily="66" charset="0"/>
              </a:rPr>
              <a:t> роди, но </a:t>
            </a: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ми </a:t>
            </a:r>
            <a:r>
              <a:rPr lang="ru-RU" sz="3800" i="1" dirty="0" err="1" smtClean="0">
                <a:latin typeface="Monotype Corsiva" pitchFamily="66" charset="0"/>
              </a:rPr>
              <a:t>даде</a:t>
            </a:r>
            <a:endParaRPr lang="ru-RU" sz="38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3800" i="1" dirty="0" smtClean="0">
                <a:latin typeface="Monotype Corsiva" pitchFamily="66" charset="0"/>
              </a:rPr>
              <a:t>и </a:t>
            </a:r>
            <a:r>
              <a:rPr lang="ru-RU" sz="3800" i="1" dirty="0" err="1" smtClean="0">
                <a:latin typeface="Monotype Corsiva" pitchFamily="66" charset="0"/>
              </a:rPr>
              <a:t>светлото</a:t>
            </a:r>
            <a:r>
              <a:rPr lang="ru-RU" sz="3800" i="1" dirty="0" smtClean="0">
                <a:latin typeface="Monotype Corsiva" pitchFamily="66" charset="0"/>
              </a:rPr>
              <a:t>, </a:t>
            </a:r>
            <a:r>
              <a:rPr lang="ru-RU" sz="3800" i="1" dirty="0" err="1" smtClean="0">
                <a:latin typeface="Monotype Corsiva" pitchFamily="66" charset="0"/>
              </a:rPr>
              <a:t>що</a:t>
            </a:r>
            <a:r>
              <a:rPr lang="ru-RU" sz="3800" i="1" dirty="0" smtClean="0">
                <a:latin typeface="Monotype Corsiva" pitchFamily="66" charset="0"/>
              </a:rPr>
              <a:t> в </a:t>
            </a:r>
            <a:r>
              <a:rPr lang="ru-RU" sz="3800" i="1" dirty="0" err="1" smtClean="0">
                <a:latin typeface="Monotype Corsiva" pitchFamily="66" charset="0"/>
              </a:rPr>
              <a:t>теб</a:t>
            </a:r>
            <a:r>
              <a:rPr lang="ru-RU" sz="3800" i="1" dirty="0" smtClean="0">
                <a:latin typeface="Monotype Corsiva" pitchFamily="66" charset="0"/>
              </a:rPr>
              <a:t> </a:t>
            </a:r>
            <a:r>
              <a:rPr lang="ru-RU" sz="3800" i="1" dirty="0" err="1" smtClean="0">
                <a:latin typeface="Monotype Corsiva" pitchFamily="66" charset="0"/>
              </a:rPr>
              <a:t>блещеше</a:t>
            </a:r>
            <a:r>
              <a:rPr lang="ru-RU" sz="38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и </a:t>
            </a:r>
            <a:r>
              <a:rPr lang="ru-RU" sz="3800" i="1" dirty="0" err="1" smtClean="0">
                <a:latin typeface="Monotype Corsiva" pitchFamily="66" charset="0"/>
              </a:rPr>
              <a:t>човека</a:t>
            </a:r>
            <a:r>
              <a:rPr lang="ru-RU" sz="3800" i="1" dirty="0" smtClean="0">
                <a:latin typeface="Monotype Corsiva" pitchFamily="66" charset="0"/>
              </a:rPr>
              <a:t> в мен </a:t>
            </a:r>
            <a:r>
              <a:rPr lang="ru-RU" sz="3800" i="1" dirty="0" err="1" smtClean="0">
                <a:latin typeface="Monotype Corsiva" pitchFamily="66" charset="0"/>
              </a:rPr>
              <a:t>създаде</a:t>
            </a:r>
            <a:r>
              <a:rPr lang="ru-RU" sz="3800" i="1" dirty="0" smtClean="0">
                <a:latin typeface="Monotype Corsiva" pitchFamily="66" charset="0"/>
              </a:rPr>
              <a:t> —</a:t>
            </a:r>
          </a:p>
          <a:p>
            <a:pPr>
              <a:buNone/>
            </a:pPr>
            <a:r>
              <a:rPr lang="ru-RU" sz="3800" i="1" dirty="0" err="1" smtClean="0">
                <a:latin typeface="Monotype Corsiva" pitchFamily="66" charset="0"/>
              </a:rPr>
              <a:t>ти</a:t>
            </a:r>
            <a:r>
              <a:rPr lang="ru-RU" sz="3800" i="1" dirty="0" smtClean="0">
                <a:latin typeface="Monotype Corsiva" pitchFamily="66" charset="0"/>
              </a:rPr>
              <a:t> два </a:t>
            </a:r>
            <a:r>
              <a:rPr lang="ru-RU" sz="3800" i="1" dirty="0" err="1" smtClean="0">
                <a:latin typeface="Monotype Corsiva" pitchFamily="66" charset="0"/>
              </a:rPr>
              <a:t>пъти</a:t>
            </a:r>
            <a:r>
              <a:rPr lang="ru-RU" sz="3800" i="1" dirty="0" smtClean="0">
                <a:latin typeface="Monotype Corsiva" pitchFamily="66" charset="0"/>
              </a:rPr>
              <a:t> ми майка </a:t>
            </a:r>
            <a:r>
              <a:rPr lang="ru-RU" sz="3800" i="1" dirty="0" err="1" smtClean="0">
                <a:latin typeface="Monotype Corsiva" pitchFamily="66" charset="0"/>
              </a:rPr>
              <a:t>беше</a:t>
            </a:r>
            <a:r>
              <a:rPr lang="ru-RU" i="1" dirty="0" smtClean="0">
                <a:latin typeface="Monotype Corsiva" pitchFamily="66" charset="0"/>
              </a:rPr>
              <a:t>!</a:t>
            </a:r>
          </a:p>
          <a:p>
            <a:pPr>
              <a:buNone/>
            </a:pPr>
            <a:endParaRPr lang="bg-BG" dirty="0" smtClean="0"/>
          </a:p>
        </p:txBody>
      </p:sp>
      <p:pic>
        <p:nvPicPr>
          <p:cNvPr id="4098" name="Picture 2" descr="C:\Users\totew_90\Downloads\изтеглен файл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9124" y="500042"/>
            <a:ext cx="3278685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otew_90\Downloads\CljPH3oWEAAD2L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1" y="1"/>
            <a:ext cx="8858279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cap="all" dirty="0" smtClean="0">
                <a:latin typeface="Monotype Corsiva" pitchFamily="66" charset="0"/>
              </a:rPr>
              <a:t>Заклинание</a:t>
            </a:r>
            <a:br>
              <a:rPr lang="ru-RU" cap="all" dirty="0" smtClean="0">
                <a:latin typeface="Monotype Corsiva" pitchFamily="66" charset="0"/>
              </a:rPr>
            </a:br>
            <a:endParaRPr lang="bg-BG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0435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Обричам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ти</a:t>
            </a:r>
            <a:r>
              <a:rPr lang="ru-RU" i="1" dirty="0" smtClean="0">
                <a:latin typeface="Monotype Corsiva" pitchFamily="66" charset="0"/>
              </a:rPr>
              <a:t> се. </a:t>
            </a:r>
            <a:r>
              <a:rPr lang="ru-RU" i="1" dirty="0" err="1" smtClean="0">
                <a:latin typeface="Monotype Corsiva" pitchFamily="66" charset="0"/>
              </a:rPr>
              <a:t>Днеска</a:t>
            </a:r>
            <a:r>
              <a:rPr lang="ru-RU" i="1" dirty="0" smtClean="0">
                <a:latin typeface="Monotype Corsiva" pitchFamily="66" charset="0"/>
              </a:rPr>
              <a:t> и </a:t>
            </a:r>
            <a:r>
              <a:rPr lang="ru-RU" i="1" dirty="0" err="1" smtClean="0">
                <a:latin typeface="Monotype Corsiva" pitchFamily="66" charset="0"/>
              </a:rPr>
              <a:t>завинаги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Без ум и разум. И с душа и с </a:t>
            </a:r>
            <a:r>
              <a:rPr lang="ru-RU" i="1" dirty="0" err="1" smtClean="0">
                <a:latin typeface="Monotype Corsiva" pitchFamily="66" charset="0"/>
              </a:rPr>
              <a:t>плът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И знай, </a:t>
            </a:r>
            <a:r>
              <a:rPr lang="ru-RU" i="1" dirty="0" err="1" smtClean="0">
                <a:latin typeface="Monotype Corsiva" pitchFamily="66" charset="0"/>
              </a:rPr>
              <a:t>че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всичко</a:t>
            </a:r>
            <a:r>
              <a:rPr lang="ru-RU" i="1" dirty="0" smtClean="0">
                <a:latin typeface="Monotype Corsiva" pitchFamily="66" charset="0"/>
              </a:rPr>
              <a:t> светло в моя </a:t>
            </a:r>
            <a:r>
              <a:rPr lang="ru-RU" i="1" dirty="0" err="1" smtClean="0">
                <a:latin typeface="Monotype Corsiva" pitchFamily="66" charset="0"/>
              </a:rPr>
              <a:t>път</a:t>
            </a:r>
            <a:endParaRPr lang="ru-RU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частица е от </a:t>
            </a:r>
            <a:r>
              <a:rPr lang="ru-RU" i="1" dirty="0" err="1" smtClean="0">
                <a:latin typeface="Monotype Corsiva" pitchFamily="66" charset="0"/>
              </a:rPr>
              <a:t>теб</a:t>
            </a:r>
            <a:r>
              <a:rPr lang="ru-RU" i="1" dirty="0" smtClean="0">
                <a:latin typeface="Monotype Corsiva" pitchFamily="66" charset="0"/>
              </a:rPr>
              <a:t> - за мен </a:t>
            </a:r>
            <a:r>
              <a:rPr lang="ru-RU" i="1" dirty="0" err="1" smtClean="0">
                <a:latin typeface="Monotype Corsiva" pitchFamily="66" charset="0"/>
              </a:rPr>
              <a:t>най-свидната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Monotype Corsiva" pitchFamily="66" charset="0"/>
              </a:rPr>
              <a:t>Ах, колко </a:t>
            </a:r>
            <a:r>
              <a:rPr lang="ru-RU" i="1" dirty="0" err="1" smtClean="0">
                <a:latin typeface="Monotype Corsiva" pitchFamily="66" charset="0"/>
              </a:rPr>
              <a:t>дълго</a:t>
            </a:r>
            <a:r>
              <a:rPr lang="ru-RU" i="1" dirty="0" smtClean="0">
                <a:latin typeface="Monotype Corsiva" pitchFamily="66" charset="0"/>
              </a:rPr>
              <a:t>, страшно и </a:t>
            </a:r>
            <a:r>
              <a:rPr lang="ru-RU" i="1" dirty="0" err="1" smtClean="0">
                <a:latin typeface="Monotype Corsiva" pitchFamily="66" charset="0"/>
              </a:rPr>
              <a:t>мъчително</a:t>
            </a:r>
            <a:endParaRPr lang="ru-RU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мълчах</a:t>
            </a:r>
            <a:r>
              <a:rPr lang="ru-RU" i="1" dirty="0" smtClean="0">
                <a:latin typeface="Monotype Corsiva" pitchFamily="66" charset="0"/>
              </a:rPr>
              <a:t> и трупах в своя страх нелеп</a:t>
            </a: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това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което</a:t>
            </a:r>
            <a:r>
              <a:rPr lang="ru-RU" i="1" dirty="0" smtClean="0">
                <a:latin typeface="Monotype Corsiva" pitchFamily="66" charset="0"/>
              </a:rPr>
              <a:t> сбирал </a:t>
            </a:r>
            <a:r>
              <a:rPr lang="ru-RU" i="1" dirty="0" err="1" smtClean="0">
                <a:latin typeface="Monotype Corsiva" pitchFamily="66" charset="0"/>
              </a:rPr>
              <a:t>бях</a:t>
            </a:r>
            <a:r>
              <a:rPr lang="ru-RU" i="1" dirty="0" smtClean="0">
                <a:latin typeface="Monotype Corsiva" pitchFamily="66" charset="0"/>
              </a:rPr>
              <a:t> за </a:t>
            </a:r>
            <a:r>
              <a:rPr lang="ru-RU" i="1" dirty="0" err="1" smtClean="0">
                <a:latin typeface="Monotype Corsiva" pitchFamily="66" charset="0"/>
              </a:rPr>
              <a:t>теб</a:t>
            </a:r>
            <a:r>
              <a:rPr lang="ru-RU" i="1" dirty="0" smtClean="0">
                <a:latin typeface="Monotype Corsiva" pitchFamily="66" charset="0"/>
              </a:rPr>
              <a:t> -</a:t>
            </a: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едната</a:t>
            </a:r>
            <a:r>
              <a:rPr lang="ru-RU" i="1" dirty="0" smtClean="0">
                <a:latin typeface="Monotype Corsiva" pitchFamily="66" charset="0"/>
              </a:rPr>
              <a:t> дума свята и </a:t>
            </a:r>
            <a:r>
              <a:rPr lang="ru-RU" i="1" dirty="0" err="1" smtClean="0">
                <a:latin typeface="Monotype Corsiva" pitchFamily="66" charset="0"/>
              </a:rPr>
              <a:t>спасителна</a:t>
            </a:r>
            <a:r>
              <a:rPr lang="ru-RU" i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Най-милата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най-святата</a:t>
            </a:r>
            <a:r>
              <a:rPr lang="ru-RU" i="1" dirty="0" smtClean="0">
                <a:latin typeface="Monotype Corsiva" pitchFamily="66" charset="0"/>
              </a:rPr>
              <a:t>, </a:t>
            </a:r>
            <a:r>
              <a:rPr lang="ru-RU" i="1" dirty="0" err="1" smtClean="0">
                <a:latin typeface="Monotype Corsiva" pitchFamily="66" charset="0"/>
              </a:rPr>
              <a:t>най-нежната</a:t>
            </a:r>
            <a:r>
              <a:rPr lang="ru-RU" sz="2800" i="1" dirty="0" smtClean="0"/>
              <a:t>.</a:t>
            </a:r>
          </a:p>
          <a:p>
            <a:endParaRPr lang="bg-BG" dirty="0"/>
          </a:p>
        </p:txBody>
      </p:sp>
      <p:pic>
        <p:nvPicPr>
          <p:cNvPr id="5122" name="Picture 2" descr="D:\dokumenti\stihozbirka\Yamata-no-orochi_largeхффээжгжоъо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1428736"/>
            <a:ext cx="2500297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3579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А </a:t>
            </a:r>
            <a:r>
              <a:rPr lang="ru-RU" dirty="0" err="1" smtClean="0">
                <a:latin typeface="Monotype Corsiva" pitchFamily="66" charset="0"/>
              </a:rPr>
              <a:t>минала</a:t>
            </a:r>
            <a:r>
              <a:rPr lang="ru-RU" dirty="0" smtClean="0">
                <a:latin typeface="Monotype Corsiva" pitchFamily="66" charset="0"/>
              </a:rPr>
              <a:t> с мен в </a:t>
            </a:r>
            <a:r>
              <a:rPr lang="ru-RU" dirty="0" err="1" smtClean="0">
                <a:latin typeface="Monotype Corsiva" pitchFamily="66" charset="0"/>
              </a:rPr>
              <a:t>толкоз</a:t>
            </a:r>
            <a:r>
              <a:rPr lang="ru-RU" dirty="0" smtClean="0">
                <a:latin typeface="Monotype Corsiva" pitchFamily="66" charset="0"/>
              </a:rPr>
              <a:t> кал и </a:t>
            </a:r>
            <a:r>
              <a:rPr lang="ru-RU" dirty="0" err="1" smtClean="0">
                <a:latin typeface="Monotype Corsiva" pitchFamily="66" charset="0"/>
              </a:rPr>
              <a:t>мраз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дълбоко</a:t>
            </a:r>
            <a:r>
              <a:rPr lang="ru-RU" dirty="0" smtClean="0">
                <a:latin typeface="Monotype Corsiva" pitchFamily="66" charset="0"/>
              </a:rPr>
              <a:t> чиста я </a:t>
            </a:r>
            <a:r>
              <a:rPr lang="ru-RU" dirty="0" err="1" smtClean="0">
                <a:latin typeface="Monotype Corsiva" pitchFamily="66" charset="0"/>
              </a:rPr>
              <a:t>опазих</a:t>
            </a:r>
            <a:r>
              <a:rPr lang="ru-RU" dirty="0" smtClean="0">
                <a:latin typeface="Monotype Corsiva" pitchFamily="66" charset="0"/>
              </a:rPr>
              <a:t> аз.</a:t>
            </a: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Една</a:t>
            </a:r>
            <a:r>
              <a:rPr lang="ru-RU" dirty="0" smtClean="0">
                <a:latin typeface="Monotype Corsiva" pitchFamily="66" charset="0"/>
              </a:rPr>
              <a:t> и </a:t>
            </a:r>
            <a:r>
              <a:rPr lang="ru-RU" dirty="0" err="1" smtClean="0">
                <a:latin typeface="Monotype Corsiva" pitchFamily="66" charset="0"/>
              </a:rPr>
              <a:t>топла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пазих</a:t>
            </a:r>
            <a:r>
              <a:rPr lang="ru-RU" dirty="0" smtClean="0">
                <a:latin typeface="Monotype Corsiva" pitchFamily="66" charset="0"/>
              </a:rPr>
              <a:t> я с </a:t>
            </a:r>
            <a:r>
              <a:rPr lang="ru-RU" dirty="0" err="1" smtClean="0">
                <a:latin typeface="Monotype Corsiva" pitchFamily="66" charset="0"/>
              </a:rPr>
              <a:t>надеждата</a:t>
            </a:r>
            <a:r>
              <a:rPr lang="ru-RU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за </a:t>
            </a:r>
            <a:r>
              <a:rPr lang="ru-RU" dirty="0" err="1" smtClean="0">
                <a:latin typeface="Monotype Corsiva" pitchFamily="66" charset="0"/>
              </a:rPr>
              <a:t>всичко</a:t>
            </a:r>
            <a:r>
              <a:rPr lang="ru-RU" dirty="0" smtClean="0">
                <a:latin typeface="Monotype Corsiva" pitchFamily="66" charset="0"/>
              </a:rPr>
              <a:t> твое </a:t>
            </a:r>
            <a:r>
              <a:rPr lang="ru-RU" dirty="0" err="1" smtClean="0">
                <a:latin typeface="Monotype Corsiva" pitchFamily="66" charset="0"/>
              </a:rPr>
              <a:t>тя</a:t>
            </a:r>
            <a:r>
              <a:rPr lang="ru-RU" dirty="0" smtClean="0">
                <a:latin typeface="Monotype Corsiva" pitchFamily="66" charset="0"/>
              </a:rPr>
              <a:t> да е </a:t>
            </a:r>
            <a:r>
              <a:rPr lang="ru-RU" dirty="0" err="1" smtClean="0">
                <a:latin typeface="Monotype Corsiva" pitchFamily="66" charset="0"/>
              </a:rPr>
              <a:t>отплатата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Аз само в </a:t>
            </a:r>
            <a:r>
              <a:rPr lang="ru-RU" dirty="0" err="1" smtClean="0">
                <a:latin typeface="Monotype Corsiva" pitchFamily="66" charset="0"/>
              </a:rPr>
              <a:t>нея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можех</a:t>
            </a:r>
            <a:r>
              <a:rPr lang="ru-RU" dirty="0" smtClean="0">
                <a:latin typeface="Monotype Corsiva" pitchFamily="66" charset="0"/>
              </a:rPr>
              <a:t> да </a:t>
            </a:r>
            <a:r>
              <a:rPr lang="ru-RU" dirty="0" err="1" smtClean="0">
                <a:latin typeface="Monotype Corsiva" pitchFamily="66" charset="0"/>
              </a:rPr>
              <a:t>сбера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err="1" smtClean="0">
                <a:latin typeface="Monotype Corsiva" pitchFamily="66" charset="0"/>
              </a:rPr>
              <a:t>възторга</a:t>
            </a:r>
            <a:r>
              <a:rPr lang="ru-RU" dirty="0" smtClean="0">
                <a:latin typeface="Monotype Corsiva" pitchFamily="66" charset="0"/>
              </a:rPr>
              <a:t> от </a:t>
            </a:r>
            <a:r>
              <a:rPr lang="ru-RU" dirty="0" err="1" smtClean="0">
                <a:latin typeface="Monotype Corsiva" pitchFamily="66" charset="0"/>
              </a:rPr>
              <a:t>душата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ти</a:t>
            </a:r>
            <a:r>
              <a:rPr lang="ru-RU" dirty="0" smtClean="0">
                <a:latin typeface="Monotype Corsiva" pitchFamily="66" charset="0"/>
              </a:rPr>
              <a:t> добра,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 </a:t>
            </a:r>
            <a:r>
              <a:rPr lang="ru-RU" dirty="0" err="1" smtClean="0">
                <a:latin typeface="Monotype Corsiva" pitchFamily="66" charset="0"/>
              </a:rPr>
              <a:t>клетвата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и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прошката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ти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святата</a:t>
            </a:r>
            <a:r>
              <a:rPr lang="ru-RU" dirty="0" smtClean="0">
                <a:latin typeface="Monotype Corsiva" pitchFamily="66" charset="0"/>
              </a:rPr>
              <a:t>...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Не </a:t>
            </a:r>
            <a:r>
              <a:rPr lang="ru-RU" dirty="0" err="1" smtClean="0">
                <a:latin typeface="Monotype Corsiva" pitchFamily="66" charset="0"/>
              </a:rPr>
              <a:t>казвай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нищичко</a:t>
            </a:r>
            <a:r>
              <a:rPr lang="ru-RU" dirty="0" smtClean="0">
                <a:latin typeface="Monotype Corsiva" pitchFamily="66" charset="0"/>
              </a:rPr>
              <a:t>! Не </a:t>
            </a:r>
            <a:r>
              <a:rPr lang="ru-RU" dirty="0" err="1" smtClean="0">
                <a:latin typeface="Monotype Corsiva" pitchFamily="66" charset="0"/>
              </a:rPr>
              <a:t>трябва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вричане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А </a:t>
            </a:r>
            <a:r>
              <a:rPr lang="ru-RU" dirty="0" err="1" smtClean="0">
                <a:latin typeface="Monotype Corsiva" pitchFamily="66" charset="0"/>
              </a:rPr>
              <a:t>нека</a:t>
            </a:r>
            <a:r>
              <a:rPr lang="ru-RU" dirty="0" smtClean="0">
                <a:latin typeface="Monotype Corsiva" pitchFamily="66" charset="0"/>
              </a:rPr>
              <a:t> само </a:t>
            </a:r>
            <a:r>
              <a:rPr lang="ru-RU" dirty="0" err="1" smtClean="0">
                <a:latin typeface="Monotype Corsiva" pitchFamily="66" charset="0"/>
              </a:rPr>
              <a:t>наште</a:t>
            </a:r>
            <a:r>
              <a:rPr lang="ru-RU" dirty="0" smtClean="0">
                <a:latin typeface="Monotype Corsiva" pitchFamily="66" charset="0"/>
              </a:rPr>
              <a:t> две </a:t>
            </a:r>
            <a:r>
              <a:rPr lang="ru-RU" dirty="0" err="1" smtClean="0">
                <a:latin typeface="Monotype Corsiva" pitchFamily="66" charset="0"/>
              </a:rPr>
              <a:t>сърца</a:t>
            </a: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горят в </a:t>
            </a:r>
            <a:r>
              <a:rPr lang="ru-RU" dirty="0" err="1" smtClean="0">
                <a:latin typeface="Monotype Corsiva" pitchFamily="66" charset="0"/>
              </a:rPr>
              <a:t>кръвта</a:t>
            </a:r>
            <a:r>
              <a:rPr lang="ru-RU" dirty="0" smtClean="0">
                <a:latin typeface="Monotype Corsiva" pitchFamily="66" charset="0"/>
              </a:rPr>
              <a:t> на трите ни </a:t>
            </a:r>
            <a:r>
              <a:rPr lang="ru-RU" dirty="0" err="1" smtClean="0">
                <a:latin typeface="Monotype Corsiva" pitchFamily="66" charset="0"/>
              </a:rPr>
              <a:t>деца</a:t>
            </a:r>
            <a:r>
              <a:rPr lang="ru-RU" dirty="0" smtClean="0">
                <a:latin typeface="Monotype Corsiva" pitchFamily="66" charset="0"/>
              </a:rPr>
              <a:t>!</a:t>
            </a:r>
          </a:p>
          <a:p>
            <a:pPr>
              <a:buNone/>
            </a:pPr>
            <a:r>
              <a:rPr lang="ru-RU" dirty="0" smtClean="0">
                <a:latin typeface="Monotype Corsiva" pitchFamily="66" charset="0"/>
              </a:rPr>
              <a:t>И в </a:t>
            </a:r>
            <a:r>
              <a:rPr lang="ru-RU" dirty="0" err="1" smtClean="0">
                <a:latin typeface="Monotype Corsiva" pitchFamily="66" charset="0"/>
              </a:rPr>
              <a:t>теб</a:t>
            </a:r>
            <a:r>
              <a:rPr lang="ru-RU" dirty="0" smtClean="0">
                <a:latin typeface="Monotype Corsiva" pitchFamily="66" charset="0"/>
              </a:rPr>
              <a:t>, </a:t>
            </a:r>
            <a:r>
              <a:rPr lang="ru-RU" dirty="0" err="1" smtClean="0">
                <a:latin typeface="Monotype Corsiva" pitchFamily="66" charset="0"/>
              </a:rPr>
              <a:t>Надеждо</a:t>
            </a:r>
            <a:r>
              <a:rPr lang="ru-RU" dirty="0" smtClean="0">
                <a:latin typeface="Monotype Corsiva" pitchFamily="66" charset="0"/>
              </a:rPr>
              <a:t> моя! В </a:t>
            </a:r>
            <a:r>
              <a:rPr lang="ru-RU" dirty="0" err="1" smtClean="0">
                <a:latin typeface="Monotype Corsiva" pitchFamily="66" charset="0"/>
              </a:rPr>
              <a:t>теб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Обичам</a:t>
            </a:r>
            <a:r>
              <a:rPr lang="ru-RU" dirty="0" smtClean="0">
                <a:latin typeface="Monotype Corsiva" pitchFamily="66" charset="0"/>
              </a:rPr>
              <a:t> те</a:t>
            </a:r>
          </a:p>
          <a:p>
            <a:pPr algn="r">
              <a:buNone/>
            </a:pPr>
            <a:r>
              <a:rPr lang="ru-RU" dirty="0" err="1" smtClean="0">
                <a:latin typeface="Monotype Corsiva" pitchFamily="66" charset="0"/>
              </a:rPr>
              <a:t>Дамян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Дамянов</a:t>
            </a:r>
            <a:r>
              <a:rPr lang="ru-RU" dirty="0" smtClean="0">
                <a:latin typeface="Monotype Corsiva" pitchFamily="66" charset="0"/>
              </a:rPr>
              <a:t>.</a:t>
            </a:r>
          </a:p>
          <a:p>
            <a:endParaRPr lang="bg-BG" dirty="0"/>
          </a:p>
        </p:txBody>
      </p:sp>
      <p:pic>
        <p:nvPicPr>
          <p:cNvPr id="6146" name="Picture 2" descr="C:\Users\totew_90\Downloads\kartina-po-nomera-magosnicata-i-luna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1142984"/>
            <a:ext cx="3357586" cy="2962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II. </a:t>
            </a:r>
            <a:r>
              <a:rPr lang="bg-BG" dirty="0" smtClean="0"/>
              <a:t>Кръг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b="1" dirty="0" smtClean="0">
                <a:latin typeface="Monotype Corsiva" pitchFamily="66" charset="0"/>
              </a:rPr>
              <a:t>Намери думите в тълковния речник и запиши значенията им. </a:t>
            </a:r>
          </a:p>
          <a:p>
            <a:endParaRPr lang="bg-BG" dirty="0" smtClean="0">
              <a:latin typeface="Monotype Corsiva" pitchFamily="66" charset="0"/>
            </a:endParaRPr>
          </a:p>
          <a:p>
            <a:r>
              <a:rPr lang="en-US" dirty="0" smtClean="0">
                <a:latin typeface="Monotype Corsiva" pitchFamily="66" charset="0"/>
              </a:rPr>
              <a:t>I. </a:t>
            </a:r>
            <a:r>
              <a:rPr lang="bg-BG" dirty="0" smtClean="0">
                <a:latin typeface="Monotype Corsiva" pitchFamily="66" charset="0"/>
              </a:rPr>
              <a:t>Група: рояк, въжделен.</a:t>
            </a:r>
          </a:p>
          <a:p>
            <a:r>
              <a:rPr lang="en-US" dirty="0" smtClean="0">
                <a:latin typeface="Monotype Corsiva" pitchFamily="66" charset="0"/>
              </a:rPr>
              <a:t>II. </a:t>
            </a:r>
            <a:r>
              <a:rPr lang="bg-BG" dirty="0" smtClean="0">
                <a:latin typeface="Monotype Corsiva" pitchFamily="66" charset="0"/>
              </a:rPr>
              <a:t>Група: зной, свидна.</a:t>
            </a:r>
          </a:p>
          <a:p>
            <a:r>
              <a:rPr lang="en-US" dirty="0" smtClean="0">
                <a:latin typeface="Monotype Corsiva" pitchFamily="66" charset="0"/>
              </a:rPr>
              <a:t>III.</a:t>
            </a:r>
            <a:r>
              <a:rPr lang="bg-BG" dirty="0" smtClean="0">
                <a:latin typeface="Monotype Corsiva" pitchFamily="66" charset="0"/>
              </a:rPr>
              <a:t>Група: вричане(вричам се), надежда.</a:t>
            </a:r>
            <a:endParaRPr lang="bg-BG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</a:t>
            </a:r>
            <a:r>
              <a:rPr lang="bg-BG" dirty="0" smtClean="0"/>
              <a:t>БОНУС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bg-BG" dirty="0" smtClean="0"/>
              <a:t>Група: обичай, словоохотлив,дарба</a:t>
            </a:r>
          </a:p>
          <a:p>
            <a:r>
              <a:rPr lang="en-US" dirty="0" smtClean="0"/>
              <a:t>II. </a:t>
            </a:r>
            <a:r>
              <a:rPr lang="bg-BG" dirty="0" smtClean="0"/>
              <a:t>Група:снага, еснаф,пребъдвам</a:t>
            </a:r>
          </a:p>
          <a:p>
            <a:r>
              <a:rPr lang="en-US" dirty="0" smtClean="0"/>
              <a:t>III.</a:t>
            </a:r>
            <a:r>
              <a:rPr lang="bg-BG" dirty="0" smtClean="0"/>
              <a:t>Група: еуфория, агония,общуване</a:t>
            </a:r>
          </a:p>
          <a:p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638"/>
            <a:ext cx="3816424" cy="2697568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56903"/>
            <a:ext cx="4000137" cy="280101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80" y="3501008"/>
            <a:ext cx="3969592" cy="2952328"/>
          </a:xfrm>
          <a:prstGeom prst="rect">
            <a:avLst/>
          </a:prstGeom>
        </p:spPr>
      </p:pic>
      <p:pic>
        <p:nvPicPr>
          <p:cNvPr id="7" name="Картина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429000"/>
            <a:ext cx="4209184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7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744416" cy="2808312"/>
          </a:xfrm>
          <a:prstGeom prst="rect">
            <a:avLst/>
          </a:prstGeom>
        </p:spPr>
      </p:pic>
      <p:pic>
        <p:nvPicPr>
          <p:cNvPr id="3" name="Картина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2345"/>
            <a:ext cx="4032448" cy="2880320"/>
          </a:xfrm>
          <a:prstGeom prst="rect">
            <a:avLst/>
          </a:prstGeom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4" y="3284984"/>
            <a:ext cx="4155629" cy="3116722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84984"/>
            <a:ext cx="403790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5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857224" y="2500306"/>
            <a:ext cx="7772400" cy="1143000"/>
          </a:xfrm>
        </p:spPr>
        <p:txBody>
          <a:bodyPr/>
          <a:lstStyle/>
          <a:p>
            <a:pPr algn="ctr"/>
            <a:r>
              <a:rPr lang="bg-BG" b="1" dirty="0" smtClean="0"/>
              <a:t>БЛАГОДАРЯ ЗА ВНИМАНИЕТО</a:t>
            </a:r>
            <a:endParaRPr lang="bg-BG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85786" y="0"/>
            <a:ext cx="7901014" cy="1426464"/>
          </a:xfrm>
        </p:spPr>
        <p:txBody>
          <a:bodyPr/>
          <a:lstStyle/>
          <a:p>
            <a:r>
              <a:rPr lang="bg-BG" dirty="0" smtClean="0"/>
              <a:t>1. Тема: ,,Нарисувай ме с думи…”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785786" y="1428736"/>
            <a:ext cx="7901014" cy="4926824"/>
          </a:xfrm>
        </p:spPr>
        <p:txBody>
          <a:bodyPr>
            <a:normAutofit fontScale="92500"/>
          </a:bodyPr>
          <a:lstStyle/>
          <a:p>
            <a:r>
              <a:rPr lang="bg-BG" sz="4000" dirty="0" smtClean="0"/>
              <a:t>2. Иновативни дейности:</a:t>
            </a:r>
          </a:p>
          <a:p>
            <a:r>
              <a:rPr lang="bg-BG" sz="4000" dirty="0" smtClean="0"/>
              <a:t> Работа с ИКТ; </a:t>
            </a:r>
          </a:p>
          <a:p>
            <a:r>
              <a:rPr lang="bg-BG" sz="4000" dirty="0" smtClean="0"/>
              <a:t>Сравняване и подбор на информация от два източника (ИКТ  и информация на хартиен носител); </a:t>
            </a:r>
          </a:p>
          <a:p>
            <a:r>
              <a:rPr lang="bg-BG" sz="4000" dirty="0" smtClean="0"/>
              <a:t>Изработване на постер;</a:t>
            </a:r>
          </a:p>
          <a:p>
            <a:r>
              <a:rPr lang="bg-BG" sz="4000" dirty="0" smtClean="0"/>
              <a:t>Работа с речник; </a:t>
            </a:r>
            <a:endParaRPr lang="bg-BG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3. Цели на урока: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28596" y="1783560"/>
            <a:ext cx="8258204" cy="4860150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bg-BG" b="1" dirty="0" smtClean="0"/>
              <a:t>Учениците да се запознаят с малка част от творчеството на емблематични български поети, като придобият представа за  тяхното отношение към  най-важните жени в живота на човек: майката, любимата и родината; </a:t>
            </a:r>
            <a:endParaRPr lang="bg-BG" dirty="0" smtClean="0"/>
          </a:p>
          <a:p>
            <a:pPr lvl="0"/>
            <a:r>
              <a:rPr lang="bg-BG" b="1" dirty="0" smtClean="0"/>
              <a:t>Да се предизвика интерес и привързаност у учениците към родната поезия; </a:t>
            </a:r>
            <a:endParaRPr lang="bg-BG" dirty="0" smtClean="0"/>
          </a:p>
          <a:p>
            <a:pPr lvl="0"/>
            <a:r>
              <a:rPr lang="bg-BG" b="1" dirty="0" smtClean="0"/>
              <a:t>Да развият умения за логическо мислене, наблюдение, чувство и отношение към езика и естетиката; </a:t>
            </a:r>
            <a:endParaRPr lang="bg-BG" dirty="0" smtClean="0"/>
          </a:p>
          <a:p>
            <a:pPr lvl="0"/>
            <a:r>
              <a:rPr lang="bg-BG" b="1" dirty="0" smtClean="0"/>
              <a:t>Да демонстрират творчество и креативност;</a:t>
            </a:r>
            <a:endParaRPr lang="bg-BG" dirty="0" smtClean="0"/>
          </a:p>
          <a:p>
            <a:pPr lvl="0"/>
            <a:r>
              <a:rPr lang="bg-BG" b="1" dirty="0" smtClean="0"/>
              <a:t>Да подобрят четивната техника;</a:t>
            </a:r>
          </a:p>
          <a:p>
            <a:pPr lvl="0"/>
            <a:r>
              <a:rPr lang="bg-BG" b="1" dirty="0" smtClean="0"/>
              <a:t>Да изградят отношение към езика и да оценят силата на думите;  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4. Задачи и дейности.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28596" y="1783560"/>
            <a:ext cx="8258204" cy="4860150"/>
          </a:xfrm>
        </p:spPr>
        <p:txBody>
          <a:bodyPr>
            <a:normAutofit fontScale="85000" lnSpcReduction="20000"/>
          </a:bodyPr>
          <a:lstStyle/>
          <a:p>
            <a:r>
              <a:rPr lang="bg-BG" b="1" dirty="0" smtClean="0"/>
              <a:t>а/На учениците:</a:t>
            </a:r>
          </a:p>
          <a:p>
            <a:pPr lvl="0"/>
            <a:r>
              <a:rPr lang="bg-BG" b="1" dirty="0" smtClean="0"/>
              <a:t>Учениците са разделени по двойки, като всеки екип тегли билет с произведение от български автор(непознати за тях)</a:t>
            </a:r>
            <a:endParaRPr lang="bg-BG" dirty="0" smtClean="0"/>
          </a:p>
          <a:p>
            <a:pPr lvl="0"/>
            <a:r>
              <a:rPr lang="bg-BG" b="1" dirty="0" smtClean="0"/>
              <a:t>Задачите на учениците са:  </a:t>
            </a:r>
          </a:p>
          <a:p>
            <a:pPr lvl="0"/>
            <a:r>
              <a:rPr lang="bg-BG" b="1" dirty="0" smtClean="0"/>
              <a:t>с помощта на интернет да открият произведението и да го препишат красиво и правилно(всяка група разполага с </a:t>
            </a:r>
            <a:r>
              <a:rPr lang="bg-BG" b="1" dirty="0" err="1" smtClean="0"/>
              <a:t>таблет</a:t>
            </a:r>
            <a:r>
              <a:rPr lang="bg-BG" b="1" dirty="0" smtClean="0"/>
              <a:t>);</a:t>
            </a:r>
          </a:p>
          <a:p>
            <a:pPr lvl="0"/>
            <a:r>
              <a:rPr lang="bg-BG" b="1" dirty="0" smtClean="0"/>
              <a:t> Да открият в тълковен речник непознатите думи и да ги препишат красиво заедно със значението , използвано в стихотворението;</a:t>
            </a:r>
          </a:p>
          <a:p>
            <a:pPr lvl="0"/>
            <a:r>
              <a:rPr lang="bg-BG" b="1" dirty="0" smtClean="0"/>
              <a:t> Да изработят постер на тема ,,Нарисувай ме с думи…”, като включат в постера изображения на поетите, стихотворенията и непознатите думи от речника( учителят предварително е подготвил материали за изработване на постер);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642910" y="357166"/>
            <a:ext cx="8043890" cy="5998394"/>
          </a:xfrm>
        </p:spPr>
        <p:txBody>
          <a:bodyPr>
            <a:normAutofit/>
          </a:bodyPr>
          <a:lstStyle/>
          <a:p>
            <a:r>
              <a:rPr lang="bg-BG" b="1" dirty="0" smtClean="0"/>
              <a:t>б/ На учителя:</a:t>
            </a:r>
            <a:endParaRPr lang="bg-BG" dirty="0" smtClean="0"/>
          </a:p>
          <a:p>
            <a:pPr lvl="0"/>
            <a:r>
              <a:rPr lang="bg-BG" b="1" dirty="0" smtClean="0"/>
              <a:t>Представя темата по интригуващ начин;</a:t>
            </a:r>
            <a:endParaRPr lang="bg-BG" dirty="0" smtClean="0"/>
          </a:p>
          <a:p>
            <a:pPr lvl="0"/>
            <a:r>
              <a:rPr lang="bg-BG" b="1" dirty="0" smtClean="0"/>
              <a:t>Разделя екипите;</a:t>
            </a:r>
          </a:p>
          <a:p>
            <a:pPr lvl="0"/>
            <a:r>
              <a:rPr lang="bg-BG" b="1" dirty="0" smtClean="0"/>
              <a:t>Дава инструкции за работа;</a:t>
            </a:r>
          </a:p>
          <a:p>
            <a:pPr lvl="0"/>
            <a:r>
              <a:rPr lang="bg-BG" b="1" dirty="0" smtClean="0"/>
              <a:t>Представя презентация; </a:t>
            </a:r>
            <a:endParaRPr lang="bg-BG" dirty="0" smtClean="0"/>
          </a:p>
          <a:p>
            <a:pPr lvl="0"/>
            <a:r>
              <a:rPr lang="bg-BG" b="1" dirty="0" smtClean="0"/>
              <a:t>Рецитира произведенията преди да започне екипната работа ;</a:t>
            </a:r>
          </a:p>
          <a:p>
            <a:pPr lvl="0"/>
            <a:r>
              <a:rPr lang="bg-BG" b="1" dirty="0" smtClean="0"/>
              <a:t>Дава </a:t>
            </a:r>
            <a:r>
              <a:rPr lang="bg-BG" b="1" dirty="0" err="1" smtClean="0"/>
              <a:t>билетчетата</a:t>
            </a:r>
            <a:r>
              <a:rPr lang="bg-BG" b="1" dirty="0" smtClean="0"/>
              <a:t> за изтегляне </a:t>
            </a:r>
            <a:endParaRPr lang="bg-BG" dirty="0" smtClean="0"/>
          </a:p>
          <a:p>
            <a:pPr lvl="0"/>
            <a:r>
              <a:rPr lang="bg-BG" b="1" dirty="0" smtClean="0"/>
              <a:t>Помага на групите, които се затрудняват с някои от задачите; </a:t>
            </a:r>
            <a:endParaRPr lang="bg-BG" dirty="0" smtClean="0"/>
          </a:p>
          <a:p>
            <a:pPr lvl="0"/>
            <a:r>
              <a:rPr lang="bg-BG" b="1" dirty="0" smtClean="0"/>
              <a:t>Участва в изработването на постер;</a:t>
            </a:r>
            <a:endParaRPr lang="bg-BG" dirty="0" smtClean="0"/>
          </a:p>
          <a:p>
            <a:pPr lvl="0"/>
            <a:r>
              <a:rPr lang="bg-BG" b="1" dirty="0" smtClean="0"/>
              <a:t>Преглежда и представя пред публиката изготвения постер;</a:t>
            </a:r>
          </a:p>
          <a:p>
            <a:pPr lvl="0"/>
            <a:r>
              <a:rPr lang="bg-BG" b="1" dirty="0" smtClean="0"/>
              <a:t>Обобщава и систематизира;</a:t>
            </a:r>
            <a:endParaRPr lang="bg-BG" dirty="0" smtClean="0"/>
          </a:p>
          <a:p>
            <a:endParaRPr lang="bg-BG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357158" y="500042"/>
            <a:ext cx="8358246" cy="2071702"/>
          </a:xfrm>
        </p:spPr>
        <p:txBody>
          <a:bodyPr>
            <a:normAutofit/>
          </a:bodyPr>
          <a:lstStyle/>
          <a:p>
            <a:r>
              <a:rPr lang="bg-BG" dirty="0" smtClean="0"/>
              <a:t>,,Нарисувай ме с думи…”</a:t>
            </a:r>
            <a:br>
              <a:rPr lang="bg-BG" dirty="0" smtClean="0"/>
            </a:br>
            <a:r>
              <a:rPr lang="bg-BG" dirty="0" smtClean="0"/>
              <a:t>Състезание по краснопис</a:t>
            </a:r>
            <a:endParaRPr lang="bg-BG" dirty="0"/>
          </a:p>
        </p:txBody>
      </p:sp>
      <p:pic>
        <p:nvPicPr>
          <p:cNvPr id="4" name="Picture 2" descr="C:\Users\shpekadj\Desktop\кфмап\изтеглен ф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854" y="2571744"/>
            <a:ext cx="864114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I.</a:t>
            </a:r>
            <a:r>
              <a:rPr lang="bg-BG" dirty="0" smtClean="0"/>
              <a:t>Кръг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57158" y="1600200"/>
            <a:ext cx="8572560" cy="4972072"/>
          </a:xfrm>
        </p:spPr>
        <p:txBody>
          <a:bodyPr/>
          <a:lstStyle/>
          <a:p>
            <a:r>
              <a:rPr lang="bg-BG" dirty="0" smtClean="0"/>
              <a:t>Открий в интернет и препиши красиво </a:t>
            </a:r>
            <a:endParaRPr lang="bg-BG" dirty="0"/>
          </a:p>
        </p:txBody>
      </p:sp>
      <p:pic>
        <p:nvPicPr>
          <p:cNvPr id="1026" name="Picture 2" descr="C:\Users\totew_90\Downloads\file_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2642365" cy="2286016"/>
          </a:xfrm>
          <a:prstGeom prst="rect">
            <a:avLst/>
          </a:prstGeom>
          <a:noFill/>
        </p:spPr>
      </p:pic>
      <p:pic>
        <p:nvPicPr>
          <p:cNvPr id="1027" name="Picture 3" descr="C:\Users\totew_90\Downloads\Atanas-Dalchev-big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44813" y="3431693"/>
            <a:ext cx="2198691" cy="3227678"/>
          </a:xfrm>
          <a:prstGeom prst="rect">
            <a:avLst/>
          </a:prstGeom>
          <a:noFill/>
        </p:spPr>
      </p:pic>
      <p:pic>
        <p:nvPicPr>
          <p:cNvPr id="1028" name="Picture 4" descr="C:\Users\totew_90\Downloads\768x4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428868"/>
            <a:ext cx="400049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214290"/>
            <a:ext cx="8858280" cy="6357982"/>
          </a:xfrm>
        </p:spPr>
        <p:txBody>
          <a:bodyPr/>
          <a:lstStyle/>
          <a:p>
            <a:r>
              <a:rPr lang="bg-BG" dirty="0" smtClean="0"/>
              <a:t>През този час ще представим отношението на трима наши видни поети към най-важните жени в живота на човек: майката, родината и любимата. </a:t>
            </a:r>
          </a:p>
          <a:p>
            <a:r>
              <a:rPr lang="bg-BG" dirty="0" smtClean="0"/>
              <a:t>Подбрал съм три непознати за вас лирически произведения, разкриващи чувствата на Иван Вазов към майката, на Атанас Далчев към родината и на Дамян Дамянов към любимата. </a:t>
            </a:r>
          </a:p>
          <a:p>
            <a:r>
              <a:rPr lang="bg-BG" dirty="0" smtClean="0"/>
              <a:t>По този начин вие ще се докоснете до двама все още непознати ви поети и ще обогатите представите си за Патриарха на българската литература. </a:t>
            </a:r>
            <a:endParaRPr lang="bg-B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4800" b="1" i="1" dirty="0" smtClean="0">
                <a:latin typeface="Monotype Corsiva" pitchFamily="66" charset="0"/>
              </a:rPr>
              <a:t>Майка ми</a:t>
            </a:r>
            <a:r>
              <a:rPr lang="bg-BG" sz="4800" dirty="0" smtClean="0">
                <a:latin typeface="Monotype Corsiva" pitchFamily="66" charset="0"/>
              </a:rPr>
              <a:t/>
            </a:r>
            <a:br>
              <a:rPr lang="bg-BG" sz="4800" dirty="0" smtClean="0">
                <a:latin typeface="Monotype Corsiva" pitchFamily="66" charset="0"/>
              </a:rPr>
            </a:br>
            <a:r>
              <a:rPr lang="bg-BG" sz="4800" dirty="0" smtClean="0">
                <a:latin typeface="Monotype Corsiva" pitchFamily="66" charset="0"/>
              </a:rPr>
              <a:t>Иван Вазов</a:t>
            </a:r>
            <a:endParaRPr lang="bg-BG" sz="4800" dirty="0">
              <a:latin typeface="Monotype Corsiva" pitchFamily="66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285720" y="1600200"/>
            <a:ext cx="8401080" cy="5114948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В </a:t>
            </a:r>
            <a:r>
              <a:rPr lang="ru-RU" sz="10200" i="1" dirty="0" err="1" smtClean="0">
                <a:latin typeface="Monotype Corsiva" pitchFamily="66" charset="0"/>
              </a:rPr>
              <a:t>рояка</a:t>
            </a:r>
            <a:r>
              <a:rPr lang="ru-RU" sz="10200" i="1" dirty="0" smtClean="0">
                <a:latin typeface="Monotype Corsiva" pitchFamily="66" charset="0"/>
              </a:rPr>
              <a:t> </a:t>
            </a:r>
            <a:r>
              <a:rPr lang="ru-RU" sz="10200" i="1" dirty="0" err="1" smtClean="0">
                <a:latin typeface="Monotype Corsiva" pitchFamily="66" charset="0"/>
              </a:rPr>
              <a:t>спомени</a:t>
            </a:r>
            <a:r>
              <a:rPr lang="ru-RU" sz="10200" i="1" dirty="0" smtClean="0">
                <a:latin typeface="Monotype Corsiva" pitchFamily="66" charset="0"/>
              </a:rPr>
              <a:t> </a:t>
            </a:r>
            <a:r>
              <a:rPr lang="ru-RU" sz="10200" i="1" dirty="0" err="1" smtClean="0">
                <a:latin typeface="Monotype Corsiva" pitchFamily="66" charset="0"/>
              </a:rPr>
              <a:t>свещени</a:t>
            </a:r>
            <a:r>
              <a:rPr lang="ru-RU" sz="102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де моя дух </a:t>
            </a:r>
            <a:r>
              <a:rPr lang="ru-RU" sz="10200" i="1" dirty="0" err="1" smtClean="0">
                <a:latin typeface="Monotype Corsiva" pitchFamily="66" charset="0"/>
              </a:rPr>
              <a:t>сега</a:t>
            </a:r>
            <a:r>
              <a:rPr lang="ru-RU" sz="10200" i="1" dirty="0" smtClean="0">
                <a:latin typeface="Monotype Corsiva" pitchFamily="66" charset="0"/>
              </a:rPr>
              <a:t> се губи,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се </a:t>
            </a:r>
            <a:r>
              <a:rPr lang="ru-RU" sz="10200" i="1" dirty="0" err="1" smtClean="0">
                <a:latin typeface="Monotype Corsiva" pitchFamily="66" charset="0"/>
              </a:rPr>
              <a:t>твоят</a:t>
            </a:r>
            <a:r>
              <a:rPr lang="ru-RU" sz="10200" i="1" dirty="0" smtClean="0">
                <a:latin typeface="Monotype Corsiva" pitchFamily="66" charset="0"/>
              </a:rPr>
              <a:t> образ </a:t>
            </a:r>
            <a:r>
              <a:rPr lang="ru-RU" sz="10200" i="1" dirty="0" err="1" smtClean="0">
                <a:latin typeface="Monotype Corsiva" pitchFamily="66" charset="0"/>
              </a:rPr>
              <a:t>въжделени</a:t>
            </a:r>
            <a:endParaRPr lang="ru-RU" sz="102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духът</a:t>
            </a:r>
            <a:r>
              <a:rPr lang="ru-RU" sz="10200" i="1" dirty="0" smtClean="0">
                <a:latin typeface="Monotype Corsiva" pitchFamily="66" charset="0"/>
              </a:rPr>
              <a:t> ми, </a:t>
            </a:r>
            <a:r>
              <a:rPr lang="ru-RU" sz="10200" i="1" dirty="0" err="1" smtClean="0">
                <a:latin typeface="Monotype Corsiva" pitchFamily="66" charset="0"/>
              </a:rPr>
              <a:t>майко</a:t>
            </a:r>
            <a:r>
              <a:rPr lang="ru-RU" sz="10200" i="1" dirty="0" smtClean="0">
                <a:latin typeface="Monotype Corsiva" pitchFamily="66" charset="0"/>
              </a:rPr>
              <a:t>, </a:t>
            </a:r>
            <a:r>
              <a:rPr lang="ru-RU" sz="10200" i="1" dirty="0" err="1" smtClean="0">
                <a:latin typeface="Monotype Corsiva" pitchFamily="66" charset="0"/>
              </a:rPr>
              <a:t>среща</a:t>
            </a:r>
            <a:r>
              <a:rPr lang="ru-RU" sz="10200" i="1" dirty="0" smtClean="0">
                <a:latin typeface="Monotype Corsiva" pitchFamily="66" charset="0"/>
              </a:rPr>
              <a:t>, люби.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Ти</a:t>
            </a:r>
            <a:r>
              <a:rPr lang="ru-RU" sz="10200" i="1" dirty="0" smtClean="0">
                <a:latin typeface="Monotype Corsiva" pitchFamily="66" charset="0"/>
              </a:rPr>
              <a:t> </a:t>
            </a:r>
            <a:r>
              <a:rPr lang="ru-RU" sz="10200" i="1" dirty="0" err="1" smtClean="0">
                <a:latin typeface="Monotype Corsiva" pitchFamily="66" charset="0"/>
              </a:rPr>
              <a:t>люлката</a:t>
            </a:r>
            <a:r>
              <a:rPr lang="ru-RU" sz="10200" i="1" dirty="0" smtClean="0">
                <a:latin typeface="Monotype Corsiva" pitchFamily="66" charset="0"/>
              </a:rPr>
              <a:t> ми си </a:t>
            </a:r>
            <a:r>
              <a:rPr lang="ru-RU" sz="10200" i="1" dirty="0" err="1" smtClean="0">
                <a:latin typeface="Monotype Corsiva" pitchFamily="66" charset="0"/>
              </a:rPr>
              <a:t>люляла</a:t>
            </a:r>
            <a:endParaRPr lang="ru-RU" sz="102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със</a:t>
            </a:r>
            <a:r>
              <a:rPr lang="ru-RU" sz="10200" i="1" dirty="0" smtClean="0">
                <a:latin typeface="Monotype Corsiva" pitchFamily="66" charset="0"/>
              </a:rPr>
              <a:t> песни </a:t>
            </a:r>
            <a:r>
              <a:rPr lang="ru-RU" sz="10200" i="1" dirty="0" err="1" smtClean="0">
                <a:latin typeface="Monotype Corsiva" pitchFamily="66" charset="0"/>
              </a:rPr>
              <a:t>жалостно-упойни</a:t>
            </a:r>
            <a:r>
              <a:rPr lang="ru-RU" sz="10200" i="1" dirty="0" smtClean="0">
                <a:latin typeface="Monotype Corsiva" pitchFamily="66" charset="0"/>
              </a:rPr>
              <a:t>,</a:t>
            </a:r>
          </a:p>
          <a:p>
            <a:pPr>
              <a:buNone/>
            </a:pPr>
            <a:r>
              <a:rPr lang="ru-RU" sz="10200" i="1" dirty="0" smtClean="0">
                <a:latin typeface="Monotype Corsiva" pitchFamily="66" charset="0"/>
              </a:rPr>
              <a:t>над мен по цели нощи </a:t>
            </a:r>
            <a:r>
              <a:rPr lang="ru-RU" sz="10200" i="1" dirty="0" err="1" smtClean="0">
                <a:latin typeface="Monotype Corsiva" pitchFamily="66" charset="0"/>
              </a:rPr>
              <a:t>бдяла</a:t>
            </a:r>
            <a:endParaRPr lang="ru-RU" sz="10200" i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10200" i="1" dirty="0" err="1" smtClean="0">
                <a:latin typeface="Monotype Corsiva" pitchFamily="66" charset="0"/>
              </a:rPr>
              <a:t>през</a:t>
            </a:r>
            <a:r>
              <a:rPr lang="ru-RU" sz="10200" i="1" dirty="0" smtClean="0">
                <a:latin typeface="Monotype Corsiva" pitchFamily="66" charset="0"/>
              </a:rPr>
              <a:t> мойте нощи </a:t>
            </a:r>
            <a:r>
              <a:rPr lang="ru-RU" sz="10200" i="1" dirty="0" err="1" smtClean="0">
                <a:latin typeface="Monotype Corsiva" pitchFamily="66" charset="0"/>
              </a:rPr>
              <a:t>безпокойни</a:t>
            </a:r>
            <a:r>
              <a:rPr lang="ru-RU" sz="10200" i="1" dirty="0" smtClean="0">
                <a:latin typeface="Monotype Corsiva" pitchFamily="66" charset="0"/>
              </a:rPr>
              <a:t>.</a:t>
            </a:r>
          </a:p>
          <a:p>
            <a:pPr algn="ctr">
              <a:buNone/>
            </a:pPr>
            <a:r>
              <a:rPr lang="ru-RU" sz="6700" i="1" dirty="0" smtClean="0">
                <a:latin typeface="Monotype Corsiva" pitchFamily="66" charset="0"/>
              </a:rPr>
              <a:t> </a:t>
            </a:r>
          </a:p>
          <a:p>
            <a:pPr>
              <a:buNone/>
            </a:pPr>
            <a:r>
              <a:rPr lang="ru-RU" i="1" dirty="0" smtClean="0"/>
              <a:t> </a:t>
            </a:r>
          </a:p>
        </p:txBody>
      </p:sp>
      <p:pic>
        <p:nvPicPr>
          <p:cNvPr id="3074" name="Picture 2" descr="C:\Users\totew_90\Downloads\изтеглен файл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26600" y="1428736"/>
            <a:ext cx="3350067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Еркер">
  <a:themeElements>
    <a:clrScheme name="Е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Е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Е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</TotalTime>
  <Words>743</Words>
  <Application>Microsoft Office PowerPoint</Application>
  <PresentationFormat>Презентация на цял екран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18</vt:i4>
      </vt:variant>
    </vt:vector>
  </HeadingPairs>
  <TitlesOfParts>
    <vt:vector size="23" baseType="lpstr">
      <vt:lpstr>Century Schoolbook</vt:lpstr>
      <vt:lpstr>Monotype Corsiva</vt:lpstr>
      <vt:lpstr>Wingdings</vt:lpstr>
      <vt:lpstr>Wingdings 2</vt:lpstr>
      <vt:lpstr>Еркер</vt:lpstr>
      <vt:lpstr>Иновативен урок по краснопис и правопис в шести клас ОУ,,Неофит рилски”, гр.килифарево  учител: Радослав Тотев</vt:lpstr>
      <vt:lpstr>1. Тема: ,,Нарисувай ме с думи…”</vt:lpstr>
      <vt:lpstr>3. Цели на урока: </vt:lpstr>
      <vt:lpstr>4. Задачи и дейности.</vt:lpstr>
      <vt:lpstr>Презентация на PowerPoint</vt:lpstr>
      <vt:lpstr>,,Нарисувай ме с думи…” Състезание по краснопис</vt:lpstr>
      <vt:lpstr>I.Кръг </vt:lpstr>
      <vt:lpstr>Презентация на PowerPoint</vt:lpstr>
      <vt:lpstr>Майка ми Иван Вазов</vt:lpstr>
      <vt:lpstr>Презентация на PowerPoint</vt:lpstr>
      <vt:lpstr>Презентация на PowerPoint</vt:lpstr>
      <vt:lpstr>Заклинание </vt:lpstr>
      <vt:lpstr>Презентация на PowerPoint</vt:lpstr>
      <vt:lpstr>II. Кръг </vt:lpstr>
      <vt:lpstr>#БОНУС</vt:lpstr>
      <vt:lpstr>Презентация на PowerPoint</vt:lpstr>
      <vt:lpstr>Презентация на PowerPoint</vt:lpstr>
      <vt:lpstr>БЛАГОДАРЯ ЗА ВНИМАНИЕТО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Иновативен урок по краснопис и правопис в пети клас</dc:title>
  <dc:creator>totew_90</dc:creator>
  <cp:lastModifiedBy>Acer</cp:lastModifiedBy>
  <cp:revision>9</cp:revision>
  <dcterms:created xsi:type="dcterms:W3CDTF">2022-02-07T13:02:34Z</dcterms:created>
  <dcterms:modified xsi:type="dcterms:W3CDTF">2022-06-29T10:52:18Z</dcterms:modified>
</cp:coreProperties>
</file>